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A31E028-2ADD-48DD-942E-DB29751A512F}" type="datetimeFigureOut">
              <a:rPr lang="en-US" smtClean="0"/>
              <a:pPr/>
              <a:t>10/2/2012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5B2003D-4178-4DCE-A721-22436BC1547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A31E028-2ADD-48DD-942E-DB29751A512F}" type="datetimeFigureOut">
              <a:rPr lang="en-US" smtClean="0"/>
              <a:pPr/>
              <a:t>10/2/2012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B2003D-4178-4DCE-A721-22436BC154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A31E028-2ADD-48DD-942E-DB29751A512F}" type="datetimeFigureOut">
              <a:rPr lang="en-US" smtClean="0"/>
              <a:pPr/>
              <a:t>10/2/2012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5B2003D-4178-4DCE-A721-22436BC154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A31E028-2ADD-48DD-942E-DB29751A512F}" type="datetimeFigureOut">
              <a:rPr lang="en-US" smtClean="0"/>
              <a:pPr/>
              <a:t>10/2/2012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B2003D-4178-4DCE-A721-22436BC154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A31E028-2ADD-48DD-942E-DB29751A512F}" type="datetimeFigureOut">
              <a:rPr lang="en-US" smtClean="0"/>
              <a:pPr/>
              <a:t>10/2/2012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55B2003D-4178-4DCE-A721-22436BC1547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A31E028-2ADD-48DD-942E-DB29751A512F}" type="datetimeFigureOut">
              <a:rPr lang="en-US" smtClean="0"/>
              <a:pPr/>
              <a:t>10/2/2012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5B2003D-4178-4DCE-A721-22436BC154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A31E028-2ADD-48DD-942E-DB29751A512F}" type="datetimeFigureOut">
              <a:rPr lang="en-US" smtClean="0"/>
              <a:pPr/>
              <a:t>10/2/2012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5B2003D-4178-4DCE-A721-22436BC154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A31E028-2ADD-48DD-942E-DB29751A512F}" type="datetimeFigureOut">
              <a:rPr lang="en-US" smtClean="0"/>
              <a:pPr/>
              <a:t>10/2/2012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5B2003D-4178-4DCE-A721-22436BC154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A31E028-2ADD-48DD-942E-DB29751A512F}" type="datetimeFigureOut">
              <a:rPr lang="en-US" smtClean="0"/>
              <a:pPr/>
              <a:t>10/2/2012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55B2003D-4178-4DCE-A721-22436BC154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A31E028-2ADD-48DD-942E-DB29751A512F}" type="datetimeFigureOut">
              <a:rPr lang="en-US" smtClean="0"/>
              <a:pPr/>
              <a:t>10/2/2012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5B2003D-4178-4DCE-A721-22436BC154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A31E028-2ADD-48DD-942E-DB29751A512F}" type="datetimeFigureOut">
              <a:rPr lang="en-US" smtClean="0"/>
              <a:pPr/>
              <a:t>10/2/2012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5B2003D-4178-4DCE-A721-22436BC1547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A31E028-2ADD-48DD-942E-DB29751A512F}" type="datetimeFigureOut">
              <a:rPr lang="en-US" smtClean="0"/>
              <a:pPr/>
              <a:t>10/2/2012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5B2003D-4178-4DCE-A721-22436BC154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2f57p_HBUU0&amp;feature=related" TargetMode="External"/><Relationship Id="rId2" Type="http://schemas.openxmlformats.org/officeDocument/2006/relationships/hyperlink" Target="http://www.youtube.com/watch?v=kXbpB5_ywDw"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838200"/>
            <a:ext cx="9144000" cy="6019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57200" y="-152400"/>
            <a:ext cx="9601200" cy="1470025"/>
          </a:xfrm>
        </p:spPr>
        <p:txBody>
          <a:bodyPr>
            <a:normAutofit fontScale="90000"/>
          </a:bodyPr>
          <a:lstStyle/>
          <a:p>
            <a:r>
              <a:rPr lang="en-US" b="1" dirty="0" smtClean="0"/>
              <a:t>Chapter 1  The way of the program</a:t>
            </a:r>
            <a:br>
              <a:rPr lang="en-US" b="1" dirty="0" smtClean="0"/>
            </a:br>
            <a:endParaRPr lang="en-US" dirty="0"/>
          </a:p>
        </p:txBody>
      </p:sp>
      <p:sp>
        <p:nvSpPr>
          <p:cNvPr id="3" name="Subtitle 2"/>
          <p:cNvSpPr>
            <a:spLocks noGrp="1"/>
          </p:cNvSpPr>
          <p:nvPr>
            <p:ph type="subTitle" idx="1"/>
          </p:nvPr>
        </p:nvSpPr>
        <p:spPr>
          <a:xfrm>
            <a:off x="-304800" y="838200"/>
            <a:ext cx="8839200" cy="1295400"/>
          </a:xfrm>
        </p:spPr>
        <p:txBody>
          <a:bodyPr>
            <a:normAutofit/>
          </a:bodyPr>
          <a:lstStyle/>
          <a:p>
            <a:r>
              <a:rPr lang="en-US" sz="3200" dirty="0" smtClean="0">
                <a:solidFill>
                  <a:schemeClr val="tx1"/>
                </a:solidFill>
                <a:effectLst>
                  <a:outerShdw blurRad="38100" dist="38100" dir="2700000" algn="tl">
                    <a:srgbClr val="000000">
                      <a:alpha val="43137"/>
                    </a:srgbClr>
                  </a:outerShdw>
                </a:effectLst>
              </a:rPr>
              <a:t>The single most important skill for a computer programmer is problem solving</a:t>
            </a:r>
            <a:endParaRPr lang="en-US" sz="3200" dirty="0">
              <a:solidFill>
                <a:schemeClr val="tx1"/>
              </a:solidFill>
              <a:effectLst>
                <a:outerShdw blurRad="38100" dist="38100" dir="2700000" algn="tl">
                  <a:srgbClr val="000000">
                    <a:alpha val="43137"/>
                  </a:srgbClr>
                </a:outerShdw>
              </a:effectLst>
            </a:endParaRPr>
          </a:p>
        </p:txBody>
      </p:sp>
      <p:sp>
        <p:nvSpPr>
          <p:cNvPr id="4" name="TextBox 3"/>
          <p:cNvSpPr txBox="1"/>
          <p:nvPr/>
        </p:nvSpPr>
        <p:spPr>
          <a:xfrm>
            <a:off x="0" y="1905000"/>
            <a:ext cx="8458200" cy="1200329"/>
          </a:xfrm>
          <a:prstGeom prst="rect">
            <a:avLst/>
          </a:prstGeom>
          <a:noFill/>
        </p:spPr>
        <p:txBody>
          <a:bodyPr wrap="square" rtlCol="0">
            <a:spAutoFit/>
          </a:bodyPr>
          <a:lstStyle/>
          <a:p>
            <a:r>
              <a:rPr lang="en-US" sz="2400" dirty="0" smtClean="0"/>
              <a:t>Problem solving means the ability to formulate problems, think creatively about solutions, and express a solution clearly and accurately. </a:t>
            </a:r>
            <a:endParaRPr lang="en-US" sz="2400" dirty="0"/>
          </a:p>
        </p:txBody>
      </p:sp>
      <p:sp>
        <p:nvSpPr>
          <p:cNvPr id="5" name="TextBox 4"/>
          <p:cNvSpPr txBox="1"/>
          <p:nvPr/>
        </p:nvSpPr>
        <p:spPr>
          <a:xfrm>
            <a:off x="0" y="3200400"/>
            <a:ext cx="8991600" cy="1569660"/>
          </a:xfrm>
          <a:prstGeom prst="rect">
            <a:avLst/>
          </a:prstGeom>
          <a:noFill/>
        </p:spPr>
        <p:txBody>
          <a:bodyPr wrap="square" rtlCol="0">
            <a:spAutoFit/>
          </a:bodyPr>
          <a:lstStyle/>
          <a:p>
            <a:r>
              <a:rPr lang="en-US" sz="2400" dirty="0" smtClean="0"/>
              <a:t>Problem solving means the ability to formulate problems, think creatively about solutions, and express a solution clearly and accurately. As it turns out, the process of learning to program is an excellent opportunity to practice problem-solving skills. </a:t>
            </a:r>
            <a:endParaRPr lang="en-US" sz="2400" dirty="0"/>
          </a:p>
        </p:txBody>
      </p:sp>
      <p:sp>
        <p:nvSpPr>
          <p:cNvPr id="6" name="TextBox 5"/>
          <p:cNvSpPr txBox="1"/>
          <p:nvPr/>
        </p:nvSpPr>
        <p:spPr>
          <a:xfrm>
            <a:off x="0" y="5105400"/>
            <a:ext cx="9144000" cy="1200329"/>
          </a:xfrm>
          <a:prstGeom prst="rect">
            <a:avLst/>
          </a:prstGeom>
          <a:noFill/>
        </p:spPr>
        <p:txBody>
          <a:bodyPr wrap="square" rtlCol="0">
            <a:spAutoFit/>
          </a:bodyPr>
          <a:lstStyle/>
          <a:p>
            <a:r>
              <a:rPr lang="en-US" sz="2400" dirty="0" smtClean="0"/>
              <a:t>On one level, you will be learning to program, a useful skill by itself. On another level, you will use programming as a means to an end. As we go along, that end will become clearer.</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200"/>
            <a:ext cx="7239000" cy="838200"/>
          </a:xfrm>
        </p:spPr>
        <p:txBody>
          <a:bodyPr>
            <a:normAutofit/>
          </a:bodyPr>
          <a:lstStyle/>
          <a:p>
            <a:pPr algn="ctr"/>
            <a:r>
              <a:rPr lang="en-US" sz="4800" dirty="0" smtClean="0">
                <a:effectLst>
                  <a:outerShdw blurRad="38100" dist="38100" dir="2700000" algn="tl">
                    <a:srgbClr val="000000">
                      <a:alpha val="43137"/>
                    </a:srgbClr>
                  </a:outerShdw>
                </a:effectLst>
                <a:hlinkClick r:id="rId2"/>
              </a:rPr>
              <a:t>what is python shell</a:t>
            </a:r>
            <a:endParaRPr lang="en-US" sz="4800" dirty="0">
              <a:effectLst>
                <a:outerShdw blurRad="38100" dist="38100" dir="2700000" algn="tl">
                  <a:srgbClr val="000000">
                    <a:alpha val="43137"/>
                  </a:srgbClr>
                </a:outerShdw>
              </a:effectLst>
              <a:hlinkClick r:id="rId3"/>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624840"/>
          </a:xfrm>
        </p:spPr>
        <p:txBody>
          <a:bodyPr/>
          <a:lstStyle/>
          <a:p>
            <a:r>
              <a:rPr lang="en-US" dirty="0" smtClean="0"/>
              <a:t>DATA</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239000" cy="533400"/>
          </a:xfrm>
        </p:spPr>
        <p:txBody>
          <a:bodyPr>
            <a:normAutofit fontScale="90000"/>
          </a:bodyPr>
          <a:lstStyle/>
          <a:p>
            <a:r>
              <a:rPr lang="en-US" dirty="0" smtClean="0"/>
              <a:t>Errors-</a:t>
            </a:r>
            <a:r>
              <a:rPr lang="en-US" dirty="0" smtClean="0"/>
              <a:t>debugging?</a:t>
            </a:r>
            <a:endParaRPr lang="en-US" dirty="0"/>
          </a:p>
        </p:txBody>
      </p:sp>
      <p:sp>
        <p:nvSpPr>
          <p:cNvPr id="3" name="Content Placeholder 2"/>
          <p:cNvSpPr>
            <a:spLocks noGrp="1"/>
          </p:cNvSpPr>
          <p:nvPr>
            <p:ph idx="1"/>
          </p:nvPr>
        </p:nvSpPr>
        <p:spPr>
          <a:xfrm>
            <a:off x="457200" y="838200"/>
            <a:ext cx="7239000" cy="3886200"/>
          </a:xfrm>
        </p:spPr>
        <p:txBody>
          <a:bodyPr/>
          <a:lstStyle/>
          <a:p>
            <a:r>
              <a:rPr lang="en-US" dirty="0" smtClean="0"/>
              <a:t>Programming is error-prone. For whimsical reasons, programming errors are called </a:t>
            </a:r>
            <a:r>
              <a:rPr lang="en-US" b="1" dirty="0" smtClean="0"/>
              <a:t>bugs</a:t>
            </a:r>
            <a:r>
              <a:rPr lang="en-US" dirty="0" smtClean="0"/>
              <a:t> and the process of tracking them down is called </a:t>
            </a:r>
            <a:r>
              <a:rPr lang="en-US" b="1" dirty="0" smtClean="0"/>
              <a:t>debugging</a:t>
            </a:r>
            <a:r>
              <a:rPr lang="en-US" dirty="0" smtClean="0"/>
              <a:t>. </a:t>
            </a:r>
            <a:endParaRPr lang="en-US" dirty="0" smtClean="0"/>
          </a:p>
          <a:p>
            <a:r>
              <a:rPr lang="en-US" dirty="0" smtClean="0"/>
              <a:t>Three kinds of errors can occur in a program: </a:t>
            </a:r>
            <a:r>
              <a:rPr lang="en-US" u="sng" dirty="0" smtClean="0">
                <a:effectLst>
                  <a:outerShdw blurRad="38100" dist="38100" dir="2700000" algn="tl">
                    <a:srgbClr val="000000">
                      <a:alpha val="43137"/>
                    </a:srgbClr>
                  </a:outerShdw>
                </a:effectLst>
              </a:rPr>
              <a:t>syntax errors</a:t>
            </a:r>
            <a:r>
              <a:rPr lang="en-US" dirty="0" smtClean="0"/>
              <a:t>, </a:t>
            </a:r>
            <a:r>
              <a:rPr lang="en-US" u="sng" dirty="0" smtClean="0">
                <a:effectLst>
                  <a:outerShdw blurRad="38100" dist="38100" dir="2700000" algn="tl">
                    <a:srgbClr val="000000">
                      <a:alpha val="43137"/>
                    </a:srgbClr>
                  </a:outerShdw>
                </a:effectLst>
              </a:rPr>
              <a:t>runtime errors</a:t>
            </a:r>
            <a:r>
              <a:rPr lang="en-US" dirty="0" smtClean="0"/>
              <a:t>, and </a:t>
            </a:r>
            <a:r>
              <a:rPr lang="en-US" u="sng" dirty="0" smtClean="0">
                <a:effectLst>
                  <a:outerShdw blurRad="38100" dist="38100" dir="2700000" algn="tl">
                    <a:srgbClr val="000000">
                      <a:alpha val="43137"/>
                    </a:srgbClr>
                  </a:outerShdw>
                </a:effectLst>
              </a:rPr>
              <a:t>semantic errors</a:t>
            </a:r>
            <a:r>
              <a:rPr lang="en-US" dirty="0" smtClean="0"/>
              <a:t>. It is useful to distinguish between them in order to track them down more quickly</a:t>
            </a:r>
            <a:r>
              <a:rPr lang="en-US" dirty="0" smtClean="0"/>
              <a:t>.</a:t>
            </a:r>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548640"/>
          </a:xfrm>
        </p:spPr>
        <p:txBody>
          <a:bodyPr>
            <a:normAutofit fontScale="90000"/>
          </a:bodyPr>
          <a:lstStyle/>
          <a:p>
            <a:r>
              <a:rPr lang="en-US" u="sng" dirty="0" smtClean="0">
                <a:effectLst>
                  <a:outerShdw blurRad="38100" dist="38100" dir="2700000" algn="tl">
                    <a:srgbClr val="000000">
                      <a:alpha val="43137"/>
                    </a:srgbClr>
                  </a:outerShdw>
                </a:effectLst>
              </a:rPr>
              <a:t>syntax errors</a:t>
            </a:r>
            <a:endParaRPr lang="en-US" dirty="0"/>
          </a:p>
        </p:txBody>
      </p:sp>
      <p:sp>
        <p:nvSpPr>
          <p:cNvPr id="3" name="Content Placeholder 2"/>
          <p:cNvSpPr>
            <a:spLocks noGrp="1"/>
          </p:cNvSpPr>
          <p:nvPr>
            <p:ph idx="1"/>
          </p:nvPr>
        </p:nvSpPr>
        <p:spPr>
          <a:xfrm>
            <a:off x="457200" y="1066800"/>
            <a:ext cx="7239000" cy="5388936"/>
          </a:xfrm>
        </p:spPr>
        <p:txBody>
          <a:bodyPr>
            <a:normAutofit fontScale="92500" lnSpcReduction="10000"/>
          </a:bodyPr>
          <a:lstStyle/>
          <a:p>
            <a:r>
              <a:rPr lang="en-US" dirty="0" smtClean="0"/>
              <a:t>Python can only execute a program if the syntax is correct; otherwise, the interpreter displays an error message. </a:t>
            </a:r>
            <a:r>
              <a:rPr lang="en-US" b="1" u="sng" dirty="0" smtClean="0"/>
              <a:t>Syntax</a:t>
            </a:r>
            <a:r>
              <a:rPr lang="en-US" dirty="0" smtClean="0"/>
              <a:t> refers to the structure of a program and the rules about that structure. For example, parentheses have to come in matching pairs, so (1 + 2) is legal, but 8) is a </a:t>
            </a:r>
            <a:r>
              <a:rPr lang="en-US" b="1" dirty="0" smtClean="0"/>
              <a:t>syntax error</a:t>
            </a:r>
            <a:r>
              <a:rPr lang="en-US" dirty="0" smtClean="0"/>
              <a:t>. </a:t>
            </a:r>
          </a:p>
          <a:p>
            <a:r>
              <a:rPr lang="en-US" dirty="0" smtClean="0"/>
              <a:t>If there is a single syntax error anywhere in your program, Python will display an error message and quit, and you will not be able to run your program. During the first few weeks of your </a:t>
            </a:r>
            <a:r>
              <a:rPr lang="en-US" dirty="0" smtClean="0"/>
              <a:t>programming, </a:t>
            </a:r>
            <a:r>
              <a:rPr lang="en-US" dirty="0" smtClean="0"/>
              <a:t>you will probably spend a lot of time tracking down syntax errors. As you gain experience, you will make fewer errors and find them faster.</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24840"/>
          </a:xfrm>
        </p:spPr>
        <p:txBody>
          <a:bodyPr/>
          <a:lstStyle/>
          <a:p>
            <a:r>
              <a:rPr lang="en-US" u="sng" dirty="0" smtClean="0">
                <a:effectLst>
                  <a:outerShdw blurRad="38100" dist="38100" dir="2700000" algn="tl">
                    <a:srgbClr val="000000">
                      <a:alpha val="43137"/>
                    </a:srgbClr>
                  </a:outerShdw>
                </a:effectLst>
              </a:rPr>
              <a:t>runtime errors</a:t>
            </a:r>
            <a:endParaRPr lang="en-US" dirty="0"/>
          </a:p>
        </p:txBody>
      </p:sp>
      <p:sp>
        <p:nvSpPr>
          <p:cNvPr id="3" name="Content Placeholder 2"/>
          <p:cNvSpPr>
            <a:spLocks noGrp="1"/>
          </p:cNvSpPr>
          <p:nvPr>
            <p:ph idx="1"/>
          </p:nvPr>
        </p:nvSpPr>
        <p:spPr>
          <a:xfrm>
            <a:off x="457200" y="990600"/>
            <a:ext cx="7239000" cy="5486400"/>
          </a:xfrm>
        </p:spPr>
        <p:txBody>
          <a:bodyPr/>
          <a:lstStyle/>
          <a:p>
            <a:r>
              <a:rPr lang="en-US" dirty="0" smtClean="0"/>
              <a:t>The second type of error is a </a:t>
            </a:r>
            <a:r>
              <a:rPr lang="en-US" b="1" u="sng" dirty="0" smtClean="0"/>
              <a:t>runtime error</a:t>
            </a:r>
            <a:r>
              <a:rPr lang="en-US" dirty="0" smtClean="0"/>
              <a:t>, so called because the error does not appear until after the program has started running. These errors are also called </a:t>
            </a:r>
            <a:r>
              <a:rPr lang="en-US" b="1" dirty="0" smtClean="0"/>
              <a:t>exceptions</a:t>
            </a:r>
            <a:r>
              <a:rPr lang="en-US" dirty="0" smtClean="0"/>
              <a:t> because they usually indicate that something exceptional (and bad) has happened. </a:t>
            </a:r>
            <a:endParaRPr lang="en-US" dirty="0" smtClean="0"/>
          </a:p>
          <a:p>
            <a:pPr>
              <a:buNone/>
            </a:pPr>
            <a:endParaRPr lang="en-US" dirty="0" smtClean="0"/>
          </a:p>
          <a:p>
            <a:r>
              <a:rPr lang="en-US" b="1" u="sng" dirty="0" smtClean="0"/>
              <a:t>Runtime errors </a:t>
            </a:r>
            <a:r>
              <a:rPr lang="en-US" dirty="0" smtClean="0"/>
              <a:t>are rare in the simple programs you will see in the first few chapters, so it might be a while before you encounter one.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24840"/>
          </a:xfrm>
        </p:spPr>
        <p:txBody>
          <a:bodyPr/>
          <a:lstStyle/>
          <a:p>
            <a:r>
              <a:rPr lang="en-US" u="sng" dirty="0" smtClean="0">
                <a:effectLst>
                  <a:outerShdw blurRad="38100" dist="38100" dir="2700000" algn="tl">
                    <a:srgbClr val="000000">
                      <a:alpha val="43137"/>
                    </a:srgbClr>
                  </a:outerShdw>
                </a:effectLst>
              </a:rPr>
              <a:t>semantic errors</a:t>
            </a:r>
            <a:endParaRPr lang="en-US" dirty="0"/>
          </a:p>
        </p:txBody>
      </p:sp>
      <p:sp>
        <p:nvSpPr>
          <p:cNvPr id="3" name="Content Placeholder 2"/>
          <p:cNvSpPr>
            <a:spLocks noGrp="1"/>
          </p:cNvSpPr>
          <p:nvPr>
            <p:ph idx="1"/>
          </p:nvPr>
        </p:nvSpPr>
        <p:spPr>
          <a:xfrm>
            <a:off x="381000" y="1066800"/>
            <a:ext cx="7239000" cy="5257800"/>
          </a:xfrm>
        </p:spPr>
        <p:txBody>
          <a:bodyPr>
            <a:normAutofit fontScale="92500" lnSpcReduction="10000"/>
          </a:bodyPr>
          <a:lstStyle/>
          <a:p>
            <a:r>
              <a:rPr lang="en-US" dirty="0" smtClean="0"/>
              <a:t>The third type of error is the </a:t>
            </a:r>
            <a:r>
              <a:rPr lang="en-US" b="1" u="sng" dirty="0" smtClean="0"/>
              <a:t>semantic error</a:t>
            </a:r>
            <a:r>
              <a:rPr lang="en-US" dirty="0" smtClean="0"/>
              <a:t>. If there is a semantic error in your program, it will run successfully in the sense that the computer will not generate any error messages, but it will not do the right thing. It will do something else. Specifically, it will do what you told it to do</a:t>
            </a:r>
            <a:r>
              <a:rPr lang="en-US" dirty="0" smtClean="0"/>
              <a:t>.</a:t>
            </a:r>
          </a:p>
          <a:p>
            <a:pPr>
              <a:buNone/>
            </a:pPr>
            <a:endParaRPr lang="en-US" dirty="0" smtClean="0"/>
          </a:p>
          <a:p>
            <a:r>
              <a:rPr lang="en-US" dirty="0" smtClean="0"/>
              <a:t>The problem is that the program you wrote is not the program you wanted to write. The meaning of the program (its semantics) is wrong. Identifying semantic errors can be tricky because it requires you to work backward by looking at the output of the program and trying to figure out what it is doing.</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239000" cy="4648200"/>
          </a:xfrm>
        </p:spPr>
        <p:txBody>
          <a:bodyPr>
            <a:normAutofit fontScale="90000"/>
          </a:bodyPr>
          <a:lstStyle/>
          <a:p>
            <a:pPr algn="r"/>
            <a:r>
              <a:rPr lang="en-US" sz="2700" u="sng" dirty="0" smtClean="0">
                <a:solidFill>
                  <a:schemeClr val="tx1"/>
                </a:solidFill>
              </a:rPr>
              <a:t>Experimental </a:t>
            </a:r>
            <a:r>
              <a:rPr lang="en-US" sz="2700" u="sng" dirty="0" smtClean="0">
                <a:solidFill>
                  <a:schemeClr val="tx1"/>
                </a:solidFill>
              </a:rPr>
              <a:t>debugging</a:t>
            </a:r>
            <a:br>
              <a:rPr lang="en-US" sz="2700" u="sng" dirty="0" smtClean="0">
                <a:solidFill>
                  <a:schemeClr val="tx1"/>
                </a:solidFill>
              </a:rPr>
            </a:br>
            <a:r>
              <a:rPr lang="en-US" sz="2700" dirty="0" smtClean="0">
                <a:solidFill>
                  <a:schemeClr val="tx1"/>
                </a:solidFill>
              </a:rPr>
              <a:t/>
            </a:r>
            <a:br>
              <a:rPr lang="en-US" sz="2700" dirty="0" smtClean="0">
                <a:solidFill>
                  <a:schemeClr val="tx1"/>
                </a:solidFill>
              </a:rPr>
            </a:br>
            <a:r>
              <a:rPr lang="en-US" sz="2700" dirty="0" smtClean="0">
                <a:solidFill>
                  <a:schemeClr val="tx1"/>
                </a:solidFill>
              </a:rPr>
              <a:t>One of the most important skills you will acquire is debugging. Although it can be frustrating, debugging is one of the most intellectually rich, challenging, and interesting parts of programming. </a:t>
            </a:r>
            <a:br>
              <a:rPr lang="en-US" sz="2700" dirty="0" smtClean="0">
                <a:solidFill>
                  <a:schemeClr val="tx1"/>
                </a:solidFill>
              </a:rPr>
            </a:br>
            <a:r>
              <a:rPr lang="en-US" sz="2700" dirty="0" smtClean="0">
                <a:solidFill>
                  <a:schemeClr val="tx1"/>
                </a:solidFill>
              </a:rPr>
              <a:t>In some ways, debugging is like detective work. You are confronted with clues, and you have to infer the processes and events that led to the results you see.</a:t>
            </a: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smtClean="0"/>
              <a:t>Python programming language</a:t>
            </a:r>
            <a:br>
              <a:rPr lang="en-US" b="1" dirty="0" smtClean="0"/>
            </a:br>
            <a:endParaRPr lang="en-US" dirty="0"/>
          </a:p>
        </p:txBody>
      </p:sp>
      <p:sp>
        <p:nvSpPr>
          <p:cNvPr id="6" name="TextBox 5"/>
          <p:cNvSpPr txBox="1"/>
          <p:nvPr/>
        </p:nvSpPr>
        <p:spPr>
          <a:xfrm>
            <a:off x="0" y="685800"/>
            <a:ext cx="8153400" cy="923330"/>
          </a:xfrm>
          <a:prstGeom prst="rect">
            <a:avLst/>
          </a:prstGeom>
          <a:noFill/>
        </p:spPr>
        <p:txBody>
          <a:bodyPr wrap="square" rtlCol="0">
            <a:spAutoFit/>
          </a:bodyPr>
          <a:lstStyle/>
          <a:p>
            <a:r>
              <a:rPr lang="en-US" dirty="0" smtClean="0"/>
              <a:t>The programming language you will learn is Python. Python is an example of a </a:t>
            </a:r>
            <a:r>
              <a:rPr lang="en-US" b="1" dirty="0" smtClean="0"/>
              <a:t>high-level language</a:t>
            </a:r>
            <a:r>
              <a:rPr lang="en-US" dirty="0" smtClean="0"/>
              <a:t>; other high-level languages you might have heard of are C, C++, Perl, and Java.</a:t>
            </a:r>
            <a:endParaRPr lang="en-US" dirty="0"/>
          </a:p>
        </p:txBody>
      </p:sp>
      <p:sp>
        <p:nvSpPr>
          <p:cNvPr id="7" name="TextBox 6"/>
          <p:cNvSpPr txBox="1"/>
          <p:nvPr/>
        </p:nvSpPr>
        <p:spPr>
          <a:xfrm>
            <a:off x="0" y="1600200"/>
            <a:ext cx="8077200" cy="1754326"/>
          </a:xfrm>
          <a:prstGeom prst="rect">
            <a:avLst/>
          </a:prstGeom>
          <a:noFill/>
        </p:spPr>
        <p:txBody>
          <a:bodyPr wrap="square" rtlCol="0">
            <a:spAutoFit/>
          </a:bodyPr>
          <a:lstStyle/>
          <a:p>
            <a:r>
              <a:rPr lang="en-US" dirty="0" smtClean="0"/>
              <a:t>There are also </a:t>
            </a:r>
            <a:r>
              <a:rPr lang="en-US" b="1" dirty="0" smtClean="0"/>
              <a:t>low-level languages</a:t>
            </a:r>
            <a:r>
              <a:rPr lang="en-US" dirty="0" smtClean="0"/>
              <a:t>, sometimes referred to as “machine languages” or “assembly languages.” Loosely speaking, computers can only run programs written in low-level languages. So programs written in a high-level language have to be processed before they can run. This extra processing takes some time, which is a small disadvantage of high-level languages. </a:t>
            </a:r>
            <a:endParaRPr lang="en-US" dirty="0"/>
          </a:p>
        </p:txBody>
      </p:sp>
      <p:sp>
        <p:nvSpPr>
          <p:cNvPr id="8" name="TextBox 7"/>
          <p:cNvSpPr txBox="1"/>
          <p:nvPr/>
        </p:nvSpPr>
        <p:spPr>
          <a:xfrm>
            <a:off x="5334000" y="3276600"/>
            <a:ext cx="1981200" cy="369332"/>
          </a:xfrm>
          <a:prstGeom prst="rect">
            <a:avLst/>
          </a:prstGeom>
          <a:noFill/>
        </p:spPr>
        <p:txBody>
          <a:bodyPr wrap="square" rtlCol="0">
            <a:spAutoFit/>
          </a:bodyPr>
          <a:lstStyle/>
          <a:p>
            <a:r>
              <a:rPr lang="en-US" b="1" u="sng" dirty="0" smtClean="0">
                <a:effectLst>
                  <a:outerShdw blurRad="38100" dist="38100" dir="2700000" algn="tl">
                    <a:srgbClr val="000000">
                      <a:alpha val="43137"/>
                    </a:srgbClr>
                  </a:outerShdw>
                </a:effectLst>
              </a:rPr>
              <a:t>Advantages</a:t>
            </a:r>
            <a:endParaRPr lang="en-US" b="1" u="sng" dirty="0">
              <a:effectLst>
                <a:outerShdw blurRad="38100" dist="38100" dir="2700000" algn="tl">
                  <a:srgbClr val="000000">
                    <a:alpha val="43137"/>
                  </a:srgbClr>
                </a:outerShdw>
              </a:effectLst>
            </a:endParaRPr>
          </a:p>
        </p:txBody>
      </p:sp>
      <p:sp>
        <p:nvSpPr>
          <p:cNvPr id="9" name="TextBox 8"/>
          <p:cNvSpPr txBox="1"/>
          <p:nvPr/>
        </p:nvSpPr>
        <p:spPr>
          <a:xfrm>
            <a:off x="0" y="3581400"/>
            <a:ext cx="8153400" cy="2308324"/>
          </a:xfrm>
          <a:prstGeom prst="rect">
            <a:avLst/>
          </a:prstGeom>
          <a:noFill/>
        </p:spPr>
        <p:txBody>
          <a:bodyPr wrap="square" rtlCol="0">
            <a:spAutoFit/>
          </a:bodyPr>
          <a:lstStyle/>
          <a:p>
            <a:r>
              <a:rPr lang="en-US" dirty="0" smtClean="0"/>
              <a:t>The advantages are enormous. First, it is much easier to program in a high-level language. Programs written in a high-level language take less time to write, they are shorter and easier to read, and they are more likely to be correct. Second, high-level languages are </a:t>
            </a:r>
            <a:r>
              <a:rPr lang="en-US" b="1" dirty="0" smtClean="0"/>
              <a:t>portable</a:t>
            </a:r>
            <a:r>
              <a:rPr lang="en-US" dirty="0" smtClean="0"/>
              <a:t>, meaning that they can run on different kinds of computers with few or no modifications. Low-level programs can run on only one kind of computer and have to be rewritten to run on another.</a:t>
            </a:r>
          </a:p>
          <a:p>
            <a:endParaRPr lang="en-US" dirty="0"/>
          </a:p>
        </p:txBody>
      </p:sp>
      <p:sp>
        <p:nvSpPr>
          <p:cNvPr id="10" name="TextBox 9"/>
          <p:cNvSpPr txBox="1"/>
          <p:nvPr/>
        </p:nvSpPr>
        <p:spPr>
          <a:xfrm>
            <a:off x="0" y="5657671"/>
            <a:ext cx="8153400" cy="1200329"/>
          </a:xfrm>
          <a:prstGeom prst="rect">
            <a:avLst/>
          </a:prstGeom>
          <a:noFill/>
        </p:spPr>
        <p:txBody>
          <a:bodyPr wrap="square" rtlCol="0">
            <a:spAutoFit/>
          </a:bodyPr>
          <a:lstStyle/>
          <a:p>
            <a:r>
              <a:rPr lang="en-US" dirty="0" smtClean="0"/>
              <a:t>Due to these advantages, almost all programs are written in high-level languages. Low-level languages are used only for a few specialized applications.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interpreters</a:t>
            </a:r>
            <a:r>
              <a:rPr lang="en-US" dirty="0" smtClean="0"/>
              <a:t> and </a:t>
            </a:r>
            <a:r>
              <a:rPr lang="en-US" b="1" dirty="0" smtClean="0"/>
              <a:t>compilers</a:t>
            </a:r>
            <a:endParaRPr lang="en-US" dirty="0"/>
          </a:p>
        </p:txBody>
      </p:sp>
      <p:sp>
        <p:nvSpPr>
          <p:cNvPr id="3" name="Content Placeholder 2"/>
          <p:cNvSpPr>
            <a:spLocks noGrp="1"/>
          </p:cNvSpPr>
          <p:nvPr>
            <p:ph idx="1"/>
          </p:nvPr>
        </p:nvSpPr>
        <p:spPr/>
        <p:txBody>
          <a:bodyPr>
            <a:normAutofit/>
          </a:bodyPr>
          <a:lstStyle/>
          <a:p>
            <a:r>
              <a:rPr lang="en-US" dirty="0" smtClean="0"/>
              <a:t>Two kinds of programs process high-level languages into low-level languages: </a:t>
            </a:r>
            <a:r>
              <a:rPr lang="en-US" b="1" dirty="0" smtClean="0"/>
              <a:t>interpreters</a:t>
            </a:r>
            <a:r>
              <a:rPr lang="en-US" dirty="0" smtClean="0"/>
              <a:t> and </a:t>
            </a:r>
            <a:r>
              <a:rPr lang="en-US" b="1" dirty="0" smtClean="0"/>
              <a:t>compilers</a:t>
            </a:r>
            <a:r>
              <a:rPr lang="en-US" dirty="0" smtClean="0"/>
              <a:t>. An </a:t>
            </a:r>
            <a:r>
              <a:rPr lang="en-US" b="1" u="sng" dirty="0" smtClean="0">
                <a:solidFill>
                  <a:srgbClr val="C00000"/>
                </a:solidFill>
                <a:effectLst>
                  <a:outerShdw blurRad="38100" dist="38100" dir="2700000" algn="tl">
                    <a:srgbClr val="000000">
                      <a:alpha val="43137"/>
                    </a:srgbClr>
                  </a:outerShdw>
                </a:effectLst>
              </a:rPr>
              <a:t>interpreter</a:t>
            </a:r>
            <a:r>
              <a:rPr lang="en-US" dirty="0" smtClean="0"/>
              <a:t> reads a high-level program and executes it, meaning that it does what the program says. It processes the program a little at a time, alternately reading lines and performing computations. Figure shows the structure of an interpreter. </a:t>
            </a:r>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greenteapress.com/thinkpython/html/thinkpython001.png"/>
          <p:cNvPicPr>
            <a:picLocks noChangeAspect="1" noChangeArrowheads="1"/>
          </p:cNvPicPr>
          <p:nvPr/>
        </p:nvPicPr>
        <p:blipFill>
          <a:blip r:embed="rId2" cstate="print"/>
          <a:srcRect/>
          <a:stretch>
            <a:fillRect/>
          </a:stretch>
        </p:blipFill>
        <p:spPr bwMode="auto">
          <a:xfrm>
            <a:off x="685800" y="1752600"/>
            <a:ext cx="7086600" cy="2133600"/>
          </a:xfrm>
          <a:prstGeom prst="rect">
            <a:avLst/>
          </a:prstGeom>
          <a:noFill/>
        </p:spPr>
      </p:pic>
      <p:sp>
        <p:nvSpPr>
          <p:cNvPr id="5" name="TextBox 4"/>
          <p:cNvSpPr txBox="1"/>
          <p:nvPr/>
        </p:nvSpPr>
        <p:spPr>
          <a:xfrm>
            <a:off x="457200" y="4267200"/>
            <a:ext cx="7924800" cy="646331"/>
          </a:xfrm>
          <a:prstGeom prst="rect">
            <a:avLst/>
          </a:prstGeom>
          <a:noFill/>
        </p:spPr>
        <p:txBody>
          <a:bodyPr wrap="square" rtlCol="0">
            <a:spAutoFit/>
          </a:bodyPr>
          <a:lstStyle/>
          <a:p>
            <a:r>
              <a:rPr lang="en-US" dirty="0" smtClean="0"/>
              <a:t>Figure 1.1: An interpreter processes the program a little at a time, alternately reading lines and performing computations.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28800"/>
            <a:ext cx="8229600" cy="4525963"/>
          </a:xfrm>
        </p:spPr>
        <p:txBody>
          <a:bodyPr/>
          <a:lstStyle/>
          <a:p>
            <a:r>
              <a:rPr lang="en-US" dirty="0" smtClean="0"/>
              <a:t>A compiler reads the program and translates it completely before the program starts running. In this context, the high-level program is called the </a:t>
            </a:r>
            <a:r>
              <a:rPr lang="en-US" b="1" dirty="0" smtClean="0"/>
              <a:t>source code</a:t>
            </a:r>
            <a:r>
              <a:rPr lang="en-US" dirty="0" smtClean="0"/>
              <a:t>, and the translated program is called the </a:t>
            </a:r>
            <a:r>
              <a:rPr lang="en-US" b="1" dirty="0" smtClean="0"/>
              <a:t>object code</a:t>
            </a:r>
            <a:r>
              <a:rPr lang="en-US" dirty="0" smtClean="0"/>
              <a:t> or the </a:t>
            </a:r>
            <a:r>
              <a:rPr lang="en-US" b="1" dirty="0" smtClean="0"/>
              <a:t>executable</a:t>
            </a:r>
            <a:r>
              <a:rPr lang="en-US" dirty="0" smtClean="0"/>
              <a:t>. Once a program is compiled, you can execute it repeatedly without further translation. Figure  shows the structure of a compiler.</a:t>
            </a:r>
          </a:p>
          <a:p>
            <a:endParaRPr lang="en-US" dirty="0"/>
          </a:p>
        </p:txBody>
      </p:sp>
      <p:pic>
        <p:nvPicPr>
          <p:cNvPr id="6" name="Picture 5" descr="thinkpython002.png"/>
          <p:cNvPicPr>
            <a:picLocks noChangeAspect="1"/>
          </p:cNvPicPr>
          <p:nvPr/>
        </p:nvPicPr>
        <p:blipFill>
          <a:blip r:embed="rId2" cstate="print"/>
          <a:stretch>
            <a:fillRect/>
          </a:stretch>
        </p:blipFill>
        <p:spPr>
          <a:xfrm>
            <a:off x="457200" y="304800"/>
            <a:ext cx="7467600" cy="1447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7239000" cy="4846320"/>
          </a:xfrm>
        </p:spPr>
        <p:txBody>
          <a:bodyPr>
            <a:normAutofit/>
          </a:bodyPr>
          <a:lstStyle/>
          <a:p>
            <a:r>
              <a:rPr lang="en-US" dirty="0" smtClean="0"/>
              <a:t>Python is considered an interpreted language because Python programs are executed by an interpreter. There are two ways to use the interpreter: </a:t>
            </a:r>
            <a:r>
              <a:rPr lang="en-US" b="1" u="sng" dirty="0" smtClean="0"/>
              <a:t>interactive mode</a:t>
            </a:r>
            <a:r>
              <a:rPr lang="en-US" u="sng" dirty="0" smtClean="0"/>
              <a:t> </a:t>
            </a:r>
            <a:r>
              <a:rPr lang="en-US" dirty="0" smtClean="0"/>
              <a:t>and </a:t>
            </a:r>
            <a:r>
              <a:rPr lang="en-US" b="1" u="sng" dirty="0" smtClean="0"/>
              <a:t>script mode</a:t>
            </a:r>
            <a:r>
              <a:rPr lang="en-US" dirty="0" smtClean="0"/>
              <a:t>. In interactive mode, you type Python programs and the interpreter displays the result: </a:t>
            </a:r>
          </a:p>
          <a:p>
            <a:pPr>
              <a:buNone/>
            </a:pPr>
            <a:r>
              <a:rPr lang="en-US" dirty="0" smtClean="0"/>
              <a:t>&gt;&gt;&gt; 1 + 1</a:t>
            </a:r>
          </a:p>
          <a:p>
            <a:pPr>
              <a:buNone/>
            </a:pPr>
            <a:r>
              <a:rPr lang="en-US" dirty="0" smtClean="0"/>
              <a:t> 2 </a:t>
            </a:r>
            <a:endParaRPr lang="en-US" dirty="0"/>
          </a:p>
        </p:txBody>
      </p:sp>
      <p:sp>
        <p:nvSpPr>
          <p:cNvPr id="18433" name="Rectangle 1"/>
          <p:cNvSpPr>
            <a:spLocks noChangeArrowheads="1"/>
          </p:cNvSpPr>
          <p:nvPr/>
        </p:nvSpPr>
        <p:spPr bwMode="auto">
          <a:xfrm>
            <a:off x="1752600" y="3733800"/>
            <a:ext cx="6019800" cy="2185214"/>
          </a:xfrm>
          <a:prstGeom prst="rect">
            <a:avLst/>
          </a:prstGeom>
          <a:solidFill>
            <a:schemeClr val="bg1">
              <a:lumMod val="75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rPr>
              <a:t>The chevron</a:t>
            </a:r>
            <a:r>
              <a:rPr kumimoji="0" lang="en-US" sz="4000" b="0" i="0" u="none" strike="noStrike" cap="none" normalizeH="0" baseline="0" dirty="0" smtClean="0">
                <a:ln>
                  <a:noFill/>
                </a:ln>
                <a:effectLst/>
                <a:latin typeface="Arial" pitchFamily="34" charset="0"/>
              </a:rPr>
              <a:t>, </a:t>
            </a:r>
            <a:r>
              <a:rPr kumimoji="0" lang="en-US" sz="3200" b="0" i="0" u="none" strike="noStrike" cap="none" normalizeH="0" baseline="0" dirty="0" smtClean="0">
                <a:ln>
                  <a:noFill/>
                </a:ln>
                <a:solidFill>
                  <a:srgbClr val="C00000"/>
                </a:solidFill>
                <a:effectLst/>
                <a:latin typeface="Arial Unicode MS" pitchFamily="34" charset="-128"/>
              </a:rPr>
              <a:t>&gt;&gt;&gt;</a:t>
            </a:r>
            <a:r>
              <a:rPr kumimoji="0" lang="en-US" b="0" i="0" u="none" strike="noStrike" cap="none" normalizeH="0" baseline="0" dirty="0" smtClean="0">
                <a:ln>
                  <a:noFill/>
                </a:ln>
                <a:solidFill>
                  <a:schemeClr val="tx1"/>
                </a:solidFill>
                <a:effectLst/>
                <a:latin typeface="Arial" pitchFamily="34" charset="0"/>
              </a:rPr>
              <a:t>, is the </a:t>
            </a:r>
            <a:r>
              <a:rPr kumimoji="0" lang="en-US" sz="3200" b="1" i="0" u="none" strike="noStrike" cap="none" normalizeH="0" baseline="0" dirty="0" smtClean="0">
                <a:ln>
                  <a:noFill/>
                </a:ln>
                <a:solidFill>
                  <a:schemeClr val="tx1"/>
                </a:solidFill>
                <a:effectLst/>
                <a:latin typeface="Arial" pitchFamily="34" charset="0"/>
              </a:rPr>
              <a:t>prompt</a:t>
            </a:r>
            <a:r>
              <a:rPr kumimoji="0" lang="en-US" sz="3200" b="0" i="0" u="none" strike="noStrike" cap="none" normalizeH="0" baseline="0" dirty="0" smtClean="0">
                <a:ln>
                  <a:noFill/>
                </a:ln>
                <a:solidFill>
                  <a:schemeClr val="tx1"/>
                </a:solidFill>
                <a:effectLst/>
                <a:latin typeface="Arial" pitchFamily="34" charset="0"/>
              </a:rPr>
              <a:t> the interpreter uses to indicate that it is ready. If you type </a:t>
            </a:r>
            <a:r>
              <a:rPr kumimoji="0" lang="en-US" sz="3200" b="0" i="0" u="none" strike="noStrike" cap="none" normalizeH="0" baseline="0" dirty="0" smtClean="0">
                <a:ln>
                  <a:noFill/>
                </a:ln>
                <a:solidFill>
                  <a:srgbClr val="C00000"/>
                </a:solidFill>
                <a:effectLst/>
                <a:latin typeface="Arial Unicode MS" pitchFamily="34" charset="-128"/>
              </a:rPr>
              <a:t>1 + 1</a:t>
            </a:r>
            <a:r>
              <a:rPr kumimoji="0" lang="en-US" b="0" i="0" u="none" strike="noStrike" cap="none" normalizeH="0" baseline="0" dirty="0" smtClean="0">
                <a:ln>
                  <a:noFill/>
                </a:ln>
                <a:solidFill>
                  <a:schemeClr val="tx1"/>
                </a:solidFill>
                <a:effectLst/>
                <a:latin typeface="Arial" pitchFamily="34" charset="0"/>
              </a:rPr>
              <a:t>, the interpreter replies </a:t>
            </a:r>
            <a:r>
              <a:rPr kumimoji="0" lang="en-US" sz="3200" b="0" i="0" u="none" strike="noStrike" cap="none" normalizeH="0" baseline="0" dirty="0" smtClean="0">
                <a:ln>
                  <a:noFill/>
                </a:ln>
                <a:solidFill>
                  <a:srgbClr val="C00000"/>
                </a:solidFill>
                <a:effectLst/>
                <a:latin typeface="Arial Unicode MS" pitchFamily="34" charset="-128"/>
              </a:rPr>
              <a:t>2</a:t>
            </a:r>
            <a:r>
              <a:rPr kumimoji="0" lang="en-US" b="0" i="0" u="none" strike="noStrike" cap="none" normalizeH="0" baseline="0" dirty="0" smtClean="0">
                <a:ln>
                  <a:noFill/>
                </a:ln>
                <a:solidFill>
                  <a:schemeClr val="tx1"/>
                </a:solidFill>
                <a:effectLst/>
                <a:latin typeface="Arial" pitchFamily="34" charset="0"/>
              </a:rPr>
              <a:t>. </a:t>
            </a:r>
            <a:endParaRPr kumimoji="0" lang="en-US" sz="3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8229600" cy="6096000"/>
          </a:xfrm>
        </p:spPr>
        <p:txBody>
          <a:bodyPr>
            <a:normAutofit/>
          </a:bodyPr>
          <a:lstStyle/>
          <a:p>
            <a:r>
              <a:rPr lang="en-US" dirty="0" smtClean="0"/>
              <a:t>Alternatively, you can store code in a file and use the interpreter to execute the contents of the file, which is called a </a:t>
            </a:r>
            <a:r>
              <a:rPr lang="en-US" b="1" dirty="0" smtClean="0"/>
              <a:t>script</a:t>
            </a:r>
            <a:r>
              <a:rPr lang="en-US" dirty="0" smtClean="0"/>
              <a:t>. By convention, Python scripts have names that end with .</a:t>
            </a:r>
            <a:r>
              <a:rPr lang="en-US" dirty="0" err="1" smtClean="0"/>
              <a:t>py</a:t>
            </a:r>
            <a:endParaRPr lang="en-US" dirty="0" smtClean="0"/>
          </a:p>
          <a:p>
            <a:endParaRPr lang="en-US" dirty="0"/>
          </a:p>
          <a:p>
            <a:r>
              <a:rPr lang="en-US" dirty="0" smtClean="0"/>
              <a:t>To execute the script, you have to tell the interpreter the name of the file.</a:t>
            </a:r>
          </a:p>
          <a:p>
            <a:endParaRPr lang="en-US" dirty="0"/>
          </a:p>
          <a:p>
            <a:r>
              <a:rPr lang="en-US" dirty="0" smtClean="0"/>
              <a:t>Working in interactive mode is convenient for testing small pieces of code because you can type and execute them immediately. But for anything more than a few lines, you should save your code as a script so you can modify and execute it in the future.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01762"/>
          </a:xfrm>
        </p:spPr>
        <p:txBody>
          <a:bodyPr>
            <a:normAutofit fontScale="90000"/>
          </a:bodyPr>
          <a:lstStyle/>
          <a:p>
            <a:pPr algn="l"/>
            <a:r>
              <a:rPr lang="en-US" b="1" dirty="0" smtClean="0"/>
              <a:t>What is a program?</a:t>
            </a:r>
            <a:br>
              <a:rPr lang="en-US" b="1" dirty="0" smtClean="0"/>
            </a:br>
            <a:r>
              <a:rPr lang="en-US" sz="2700" dirty="0" smtClean="0"/>
              <a:t>A </a:t>
            </a:r>
            <a:r>
              <a:rPr lang="en-US" sz="2700" b="1" dirty="0" smtClean="0"/>
              <a:t>program</a:t>
            </a:r>
            <a:r>
              <a:rPr lang="en-US" sz="2700" dirty="0" smtClean="0"/>
              <a:t> is a sequence of instructions that tells the computer what to do?</a:t>
            </a:r>
            <a:endParaRPr lang="en-US" dirty="0"/>
          </a:p>
        </p:txBody>
      </p:sp>
      <p:sp>
        <p:nvSpPr>
          <p:cNvPr id="3" name="Content Placeholder 2"/>
          <p:cNvSpPr>
            <a:spLocks noGrp="1"/>
          </p:cNvSpPr>
          <p:nvPr>
            <p:ph idx="1"/>
          </p:nvPr>
        </p:nvSpPr>
        <p:spPr>
          <a:xfrm>
            <a:off x="152400" y="1600200"/>
            <a:ext cx="8991600" cy="5257800"/>
          </a:xfrm>
        </p:spPr>
        <p:txBody>
          <a:bodyPr>
            <a:normAutofit lnSpcReduction="10000"/>
          </a:bodyPr>
          <a:lstStyle/>
          <a:p>
            <a:r>
              <a:rPr lang="en-US" dirty="0" smtClean="0"/>
              <a:t>The details look different in different languages, but a few basic instructions appear in just about every language:</a:t>
            </a:r>
          </a:p>
          <a:p>
            <a:r>
              <a:rPr lang="en-US" b="1" dirty="0" smtClean="0"/>
              <a:t>input:</a:t>
            </a:r>
            <a:r>
              <a:rPr lang="en-US" dirty="0" smtClean="0"/>
              <a:t> Get data from the keyboard, a file, or some other device. </a:t>
            </a:r>
          </a:p>
          <a:p>
            <a:r>
              <a:rPr lang="en-US" b="1" dirty="0" smtClean="0"/>
              <a:t>output:</a:t>
            </a:r>
            <a:r>
              <a:rPr lang="en-US" dirty="0" smtClean="0"/>
              <a:t> Display data on the screen or send data to a file or other device. </a:t>
            </a:r>
          </a:p>
          <a:p>
            <a:r>
              <a:rPr lang="en-US" b="1" dirty="0" smtClean="0"/>
              <a:t>math:</a:t>
            </a:r>
            <a:r>
              <a:rPr lang="en-US" dirty="0" smtClean="0"/>
              <a:t> Perform basic mathematical operations like addition and multiplication. </a:t>
            </a:r>
          </a:p>
          <a:p>
            <a:r>
              <a:rPr lang="en-US" b="1" dirty="0" smtClean="0"/>
              <a:t>conditional execution:</a:t>
            </a:r>
            <a:r>
              <a:rPr lang="en-US" dirty="0" smtClean="0"/>
              <a:t> Check for certain conditions and execute the appropriate code. </a:t>
            </a:r>
          </a:p>
          <a:p>
            <a:r>
              <a:rPr lang="en-US" b="1" dirty="0" smtClean="0"/>
              <a:t>repetition:</a:t>
            </a:r>
            <a:r>
              <a:rPr lang="en-US" dirty="0" smtClean="0"/>
              <a:t> Perform some action repeatedly, usually with some variation.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143000"/>
          </a:xfrm>
        </p:spPr>
        <p:txBody>
          <a:bodyPr>
            <a:normAutofit fontScale="90000"/>
          </a:bodyPr>
          <a:lstStyle/>
          <a:p>
            <a:r>
              <a:rPr lang="en-US" dirty="0" smtClean="0"/>
              <a:t>Believe it or not, that’s pretty much all there is to it.</a:t>
            </a:r>
            <a:endParaRPr lang="en-US" dirty="0"/>
          </a:p>
        </p:txBody>
      </p:sp>
      <p:sp>
        <p:nvSpPr>
          <p:cNvPr id="3" name="Content Placeholder 2"/>
          <p:cNvSpPr>
            <a:spLocks noGrp="1"/>
          </p:cNvSpPr>
          <p:nvPr>
            <p:ph idx="1"/>
          </p:nvPr>
        </p:nvSpPr>
        <p:spPr>
          <a:xfrm>
            <a:off x="457200" y="1609416"/>
            <a:ext cx="7239000" cy="3343584"/>
          </a:xfrm>
        </p:spPr>
        <p:txBody>
          <a:bodyPr/>
          <a:lstStyle/>
          <a:p>
            <a:endParaRPr lang="en-US" dirty="0"/>
          </a:p>
          <a:p>
            <a:r>
              <a:rPr lang="en-US" dirty="0" smtClean="0"/>
              <a:t>So you can think of programming as the process of breaking a large, complex task into smaller and smaller subtasks until the subtasks are simple enough to be performed with one of these basic instructions.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213</TotalTime>
  <Words>1208</Words>
  <Application>Microsoft Office PowerPoint</Application>
  <PresentationFormat>On-screen Show (4:3)</PresentationFormat>
  <Paragraphs>51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Opulent</vt:lpstr>
      <vt:lpstr>Chapter 1  The way of the program </vt:lpstr>
      <vt:lpstr>Python programming language </vt:lpstr>
      <vt:lpstr>interpreters and compilers</vt:lpstr>
      <vt:lpstr>Slide 4</vt:lpstr>
      <vt:lpstr>Slide 5</vt:lpstr>
      <vt:lpstr>Slide 6</vt:lpstr>
      <vt:lpstr>Slide 7</vt:lpstr>
      <vt:lpstr>What is a program? A program is a sequence of instructions that tells the computer what to do?</vt:lpstr>
      <vt:lpstr>Believe it or not, that’s pretty much all there is to it.</vt:lpstr>
      <vt:lpstr>what is python shell</vt:lpstr>
      <vt:lpstr>DATA</vt:lpstr>
      <vt:lpstr>Errors-debugging?</vt:lpstr>
      <vt:lpstr>syntax errors</vt:lpstr>
      <vt:lpstr>runtime errors</vt:lpstr>
      <vt:lpstr>semantic errors</vt:lpstr>
      <vt:lpstr>Experimental debugging  One of the most important skills you will acquire is debugging. Although it can be frustrating, debugging is one of the most intellectually rich, challenging, and interesting parts of programming.  In some ways, debugging is like detective work. You are confronted with clues, and you have to infer the processes and events that led to the results you see.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The way of the program </dc:title>
  <dc:creator>ksumter</dc:creator>
  <cp:lastModifiedBy>ksumter</cp:lastModifiedBy>
  <cp:revision>13</cp:revision>
  <dcterms:created xsi:type="dcterms:W3CDTF">2012-10-01T11:17:52Z</dcterms:created>
  <dcterms:modified xsi:type="dcterms:W3CDTF">2012-10-02T15:27:33Z</dcterms:modified>
</cp:coreProperties>
</file>