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64A92-0AD8-4189-A6FB-9923C7C0CED9}" type="datetimeFigureOut">
              <a:rPr lang="en-US" smtClean="0"/>
              <a:t>9/11/2013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A0F49-4BF5-4D56-8A83-ECD45217624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
        <p:nvSpPr>
          <p:cNvPr id="6" name="Slide Number Placeholder 5"/>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
        <p:nvSpPr>
          <p:cNvPr id="6" name="Slide Number Placeholder 5"/>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
        <p:nvSpPr>
          <p:cNvPr id="6" name="Slide Number Placeholder 5"/>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
        <p:nvSpPr>
          <p:cNvPr id="6" name="Slide Number Placeholder 5"/>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
        <p:nvSpPr>
          <p:cNvPr id="6" name="Slide Number Placeholder 5"/>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9/11/2013</a:t>
            </a:r>
            <a:endParaRPr lang="en-US"/>
          </a:p>
        </p:txBody>
      </p:sp>
      <p:sp>
        <p:nvSpPr>
          <p:cNvPr id="6" name="Footer Placeholder 5"/>
          <p:cNvSpPr>
            <a:spLocks noGrp="1"/>
          </p:cNvSpPr>
          <p:nvPr>
            <p:ph type="ftr" sz="quarter" idx="11"/>
          </p:nvPr>
        </p:nvSpPr>
        <p:spPr/>
        <p:txBody>
          <a:bodyPr/>
          <a:lstStyle/>
          <a:p>
            <a:r>
              <a:rPr lang="en-US" smtClean="0"/>
              <a:t>PROFESSOR SUMTER                                                                             PIP</a:t>
            </a:r>
            <a:endParaRPr lang="en-US"/>
          </a:p>
        </p:txBody>
      </p:sp>
      <p:sp>
        <p:nvSpPr>
          <p:cNvPr id="7" name="Slide Number Placeholder 6"/>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9/11/2013</a:t>
            </a:r>
            <a:endParaRPr lang="en-US"/>
          </a:p>
        </p:txBody>
      </p:sp>
      <p:sp>
        <p:nvSpPr>
          <p:cNvPr id="8" name="Footer Placeholder 7"/>
          <p:cNvSpPr>
            <a:spLocks noGrp="1"/>
          </p:cNvSpPr>
          <p:nvPr>
            <p:ph type="ftr" sz="quarter" idx="11"/>
          </p:nvPr>
        </p:nvSpPr>
        <p:spPr/>
        <p:txBody>
          <a:bodyPr/>
          <a:lstStyle/>
          <a:p>
            <a:r>
              <a:rPr lang="en-US" smtClean="0"/>
              <a:t>PROFESSOR SUMTER                                                                             PIP</a:t>
            </a:r>
            <a:endParaRPr lang="en-US"/>
          </a:p>
        </p:txBody>
      </p:sp>
      <p:sp>
        <p:nvSpPr>
          <p:cNvPr id="9" name="Slide Number Placeholder 8"/>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9/11/2013</a:t>
            </a:r>
            <a:endParaRPr lang="en-US"/>
          </a:p>
        </p:txBody>
      </p:sp>
      <p:sp>
        <p:nvSpPr>
          <p:cNvPr id="4" name="Footer Placeholder 3"/>
          <p:cNvSpPr>
            <a:spLocks noGrp="1"/>
          </p:cNvSpPr>
          <p:nvPr>
            <p:ph type="ftr" sz="quarter" idx="11"/>
          </p:nvPr>
        </p:nvSpPr>
        <p:spPr/>
        <p:txBody>
          <a:bodyPr/>
          <a:lstStyle/>
          <a:p>
            <a:r>
              <a:rPr lang="en-US" smtClean="0"/>
              <a:t>PROFESSOR SUMTER                                                                             PIP</a:t>
            </a:r>
            <a:endParaRPr lang="en-US"/>
          </a:p>
        </p:txBody>
      </p:sp>
      <p:sp>
        <p:nvSpPr>
          <p:cNvPr id="5" name="Slide Number Placeholder 4"/>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9/11/2013</a:t>
            </a:r>
            <a:endParaRPr lang="en-US"/>
          </a:p>
        </p:txBody>
      </p:sp>
      <p:sp>
        <p:nvSpPr>
          <p:cNvPr id="3" name="Footer Placeholder 2"/>
          <p:cNvSpPr>
            <a:spLocks noGrp="1"/>
          </p:cNvSpPr>
          <p:nvPr>
            <p:ph type="ftr" sz="quarter" idx="11"/>
          </p:nvPr>
        </p:nvSpPr>
        <p:spPr/>
        <p:txBody>
          <a:bodyPr/>
          <a:lstStyle/>
          <a:p>
            <a:r>
              <a:rPr lang="en-US" smtClean="0"/>
              <a:t>PROFESSOR SUMTER                                                                             PIP</a:t>
            </a:r>
            <a:endParaRPr lang="en-US"/>
          </a:p>
        </p:txBody>
      </p:sp>
      <p:sp>
        <p:nvSpPr>
          <p:cNvPr id="4" name="Slide Number Placeholder 3"/>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9/11/2013</a:t>
            </a:r>
            <a:endParaRPr lang="en-US"/>
          </a:p>
        </p:txBody>
      </p:sp>
      <p:sp>
        <p:nvSpPr>
          <p:cNvPr id="6" name="Footer Placeholder 5"/>
          <p:cNvSpPr>
            <a:spLocks noGrp="1"/>
          </p:cNvSpPr>
          <p:nvPr>
            <p:ph type="ftr" sz="quarter" idx="11"/>
          </p:nvPr>
        </p:nvSpPr>
        <p:spPr/>
        <p:txBody>
          <a:bodyPr/>
          <a:lstStyle/>
          <a:p>
            <a:r>
              <a:rPr lang="en-US" smtClean="0"/>
              <a:t>PROFESSOR SUMTER                                                                             PIP</a:t>
            </a:r>
            <a:endParaRPr lang="en-US"/>
          </a:p>
        </p:txBody>
      </p:sp>
      <p:sp>
        <p:nvSpPr>
          <p:cNvPr id="7" name="Slide Number Placeholder 6"/>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9/11/2013</a:t>
            </a:r>
            <a:endParaRPr lang="en-US"/>
          </a:p>
        </p:txBody>
      </p:sp>
      <p:sp>
        <p:nvSpPr>
          <p:cNvPr id="6" name="Footer Placeholder 5"/>
          <p:cNvSpPr>
            <a:spLocks noGrp="1"/>
          </p:cNvSpPr>
          <p:nvPr>
            <p:ph type="ftr" sz="quarter" idx="11"/>
          </p:nvPr>
        </p:nvSpPr>
        <p:spPr/>
        <p:txBody>
          <a:bodyPr/>
          <a:lstStyle/>
          <a:p>
            <a:r>
              <a:rPr lang="en-US" smtClean="0"/>
              <a:t>PROFESSOR SUMTER                                                                             PIP</a:t>
            </a:r>
            <a:endParaRPr lang="en-US"/>
          </a:p>
        </p:txBody>
      </p:sp>
      <p:sp>
        <p:nvSpPr>
          <p:cNvPr id="7" name="Slide Number Placeholder 6"/>
          <p:cNvSpPr>
            <a:spLocks noGrp="1"/>
          </p:cNvSpPr>
          <p:nvPr>
            <p:ph type="sldNum" sz="quarter" idx="12"/>
          </p:nvPr>
        </p:nvSpPr>
        <p:spPr/>
        <p:txBody>
          <a:bodyPr/>
          <a:lstStyle/>
          <a:p>
            <a:fld id="{03C7460F-D14E-400D-B506-423F74D48D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9/11/2013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PROFESSOR SUMTER                                                                             PIP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7460F-D14E-400D-B506-423F74D48D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National_Skill_Standards_Board" TargetMode="External"/><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ertipor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Software" TargetMode="External"/><Relationship Id="rId2" Type="http://schemas.openxmlformats.org/officeDocument/2006/relationships/hyperlink" Target="http://en.wikipedia.org/wiki/Computer_Hardware" TargetMode="External"/><Relationship Id="rId1" Type="http://schemas.openxmlformats.org/officeDocument/2006/relationships/slideLayout" Target="../slideLayouts/slideLayout2.xml"/><Relationship Id="rId4" Type="http://schemas.openxmlformats.org/officeDocument/2006/relationships/hyperlink" Target="http://en.wikipedia.org/wiki/Operating_Syste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Spreadsheet" TargetMode="External"/><Relationship Id="rId2" Type="http://schemas.openxmlformats.org/officeDocument/2006/relationships/hyperlink" Target="http://en.wikipedia.org/wiki/Word_Processing" TargetMode="External"/><Relationship Id="rId1" Type="http://schemas.openxmlformats.org/officeDocument/2006/relationships/slideLayout" Target="../slideLayouts/slideLayout2.xml"/><Relationship Id="rId5" Type="http://schemas.openxmlformats.org/officeDocument/2006/relationships/hyperlink" Target="http://en.wikipedia.org/wiki/Software" TargetMode="External"/><Relationship Id="rId4" Type="http://schemas.openxmlformats.org/officeDocument/2006/relationships/hyperlink" Target="http://en.wikipedia.org/wiki/Presenta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Internet" TargetMode="External"/><Relationship Id="rId2" Type="http://schemas.openxmlformats.org/officeDocument/2006/relationships/hyperlink" Target="http://en.wikipedia.org/wiki/Computer_networking" TargetMode="External"/><Relationship Id="rId1" Type="http://schemas.openxmlformats.org/officeDocument/2006/relationships/slideLayout" Target="../slideLayouts/slideLayout2.xml"/><Relationship Id="rId5" Type="http://schemas.openxmlformats.org/officeDocument/2006/relationships/hyperlink" Target="http://en.wikipedia.org/w/index.php?title=Using_the_Internet&amp;action=edit&amp;redlink=1" TargetMode="External"/><Relationship Id="rId4" Type="http://schemas.openxmlformats.org/officeDocument/2006/relationships/hyperlink" Target="http://en.wikipedia.org/wiki/Electronic_Mai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
            <a:ext cx="7772400" cy="1219200"/>
          </a:xfrm>
        </p:spPr>
        <p:txBody>
          <a:bodyPr/>
          <a:lstStyle/>
          <a:p>
            <a:r>
              <a:rPr lang="en-US" dirty="0" smtClean="0"/>
              <a:t>What is IC3</a:t>
            </a:r>
            <a:endParaRPr lang="en-US" dirty="0"/>
          </a:p>
        </p:txBody>
      </p:sp>
      <p:sp>
        <p:nvSpPr>
          <p:cNvPr id="3" name="Subtitle 2"/>
          <p:cNvSpPr>
            <a:spLocks noGrp="1"/>
          </p:cNvSpPr>
          <p:nvPr>
            <p:ph type="subTitle" idx="1"/>
          </p:nvPr>
        </p:nvSpPr>
        <p:spPr>
          <a:xfrm>
            <a:off x="152400" y="1295400"/>
            <a:ext cx="8839200" cy="4953000"/>
          </a:xfrm>
        </p:spPr>
        <p:txBody>
          <a:bodyPr>
            <a:normAutofit fontScale="85000" lnSpcReduction="20000"/>
          </a:bodyPr>
          <a:lstStyle/>
          <a:p>
            <a:pPr algn="l"/>
            <a:r>
              <a:rPr lang="en-US" b="1" dirty="0" smtClean="0">
                <a:solidFill>
                  <a:schemeClr val="tx1"/>
                </a:solidFill>
              </a:rPr>
              <a:t>IC</a:t>
            </a:r>
            <a:r>
              <a:rPr lang="en-US" b="1" baseline="30000" dirty="0" smtClean="0">
                <a:solidFill>
                  <a:schemeClr val="tx1"/>
                </a:solidFill>
              </a:rPr>
              <a:t>3</a:t>
            </a:r>
            <a:r>
              <a:rPr lang="en-US" dirty="0" smtClean="0">
                <a:solidFill>
                  <a:schemeClr val="tx1"/>
                </a:solidFill>
              </a:rPr>
              <a:t> </a:t>
            </a:r>
            <a:r>
              <a:rPr lang="en-US" dirty="0" smtClean="0">
                <a:solidFill>
                  <a:schemeClr val="tx1"/>
                </a:solidFill>
                <a:hlinkClick r:id="rId2" tooltip="Help:IPA for English"/>
              </a:rPr>
              <a:t>/ˌ</a:t>
            </a:r>
            <a:r>
              <a:rPr lang="en-US" dirty="0" err="1" smtClean="0">
                <a:solidFill>
                  <a:schemeClr val="tx1"/>
                </a:solidFill>
                <a:hlinkClick r:id="rId2" tooltip="Help:IPA for English"/>
              </a:rPr>
              <a:t>aɪˌsi</a:t>
            </a:r>
            <a:r>
              <a:rPr lang="en-US" dirty="0" smtClean="0">
                <a:solidFill>
                  <a:schemeClr val="tx1"/>
                </a:solidFill>
                <a:hlinkClick r:id="rId2" tooltip="Help:IPA for English"/>
              </a:rPr>
              <a:t>ːˈ</a:t>
            </a:r>
            <a:r>
              <a:rPr lang="en-US" dirty="0" err="1" smtClean="0">
                <a:solidFill>
                  <a:schemeClr val="tx1"/>
                </a:solidFill>
                <a:hlinkClick r:id="rId2" tooltip="Help:IPA for English"/>
              </a:rPr>
              <a:t>θri</a:t>
            </a:r>
            <a:r>
              <a:rPr lang="en-US" dirty="0" smtClean="0">
                <a:solidFill>
                  <a:schemeClr val="tx1"/>
                </a:solidFill>
                <a:hlinkClick r:id="rId2" tooltip="Help:IPA for English"/>
              </a:rPr>
              <a:t>ː/</a:t>
            </a:r>
            <a:r>
              <a:rPr lang="en-US" dirty="0" smtClean="0">
                <a:solidFill>
                  <a:schemeClr val="tx1"/>
                </a:solidFill>
              </a:rPr>
              <a:t> is the abbreviation and registered trademark of the "</a:t>
            </a:r>
            <a:r>
              <a:rPr lang="en-US" i="1" u="sng" dirty="0" smtClean="0">
                <a:solidFill>
                  <a:srgbClr val="C00000"/>
                </a:solidFill>
                <a:effectLst>
                  <a:outerShdw blurRad="38100" dist="38100" dir="2700000" algn="tl">
                    <a:srgbClr val="000000">
                      <a:alpha val="43137"/>
                    </a:srgbClr>
                  </a:outerShdw>
                </a:effectLst>
              </a:rPr>
              <a:t>Internet and Computing Core Certification</a:t>
            </a:r>
            <a:r>
              <a:rPr lang="en-US" dirty="0" smtClean="0">
                <a:solidFill>
                  <a:schemeClr val="tx1"/>
                </a:solidFill>
              </a:rPr>
              <a:t>." The IC</a:t>
            </a:r>
            <a:r>
              <a:rPr lang="en-US" baseline="30000" dirty="0" smtClean="0">
                <a:solidFill>
                  <a:schemeClr val="tx1"/>
                </a:solidFill>
              </a:rPr>
              <a:t>3</a:t>
            </a:r>
            <a:r>
              <a:rPr lang="en-US" dirty="0" smtClean="0">
                <a:solidFill>
                  <a:schemeClr val="tx1"/>
                </a:solidFill>
              </a:rPr>
              <a:t> is a global certification program that is designed to certify an individual's digital literacy skills associated with basic computer and Internet use. IC</a:t>
            </a:r>
            <a:r>
              <a:rPr lang="en-US" baseline="30000" dirty="0" smtClean="0">
                <a:solidFill>
                  <a:schemeClr val="tx1"/>
                </a:solidFill>
              </a:rPr>
              <a:t>3</a:t>
            </a:r>
            <a:r>
              <a:rPr lang="en-US" dirty="0" smtClean="0">
                <a:solidFill>
                  <a:schemeClr val="tx1"/>
                </a:solidFill>
              </a:rPr>
              <a:t> is the first computer certification to be recognized by the </a:t>
            </a:r>
            <a:r>
              <a:rPr lang="en-US" dirty="0" smtClean="0">
                <a:solidFill>
                  <a:schemeClr val="tx1"/>
                </a:solidFill>
                <a:hlinkClick r:id="rId3" tooltip="National Skill Standards Board"/>
              </a:rPr>
              <a:t>National Skill Standards Board</a:t>
            </a:r>
            <a:r>
              <a:rPr lang="en-US" dirty="0" smtClean="0">
                <a:solidFill>
                  <a:schemeClr val="tx1"/>
                </a:solidFill>
              </a:rPr>
              <a:t> (NSSB). The newest edition of the IC3 certification track, known as IC3-GS4 (Global Standard 4), has been updated to include questions that utilize Microsoft Windows 7 OS and the Microsoft Office 2010 suite of programs</a:t>
            </a:r>
          </a:p>
          <a:p>
            <a:pPr algn="l"/>
            <a:endParaRPr lang="en-US" dirty="0" smtClean="0">
              <a:solidFill>
                <a:schemeClr val="tx1"/>
              </a:solidFill>
            </a:endParaRPr>
          </a:p>
          <a:p>
            <a:pPr algn="l"/>
            <a:r>
              <a:rPr lang="en-US" u="sng" dirty="0" err="1" smtClean="0">
                <a:solidFill>
                  <a:schemeClr val="tx1"/>
                </a:solidFill>
                <a:effectLst>
                  <a:outerShdw blurRad="38100" dist="38100" dir="2700000" algn="tl">
                    <a:srgbClr val="000000">
                      <a:alpha val="43137"/>
                    </a:srgbClr>
                  </a:outerShdw>
                </a:effectLst>
              </a:rPr>
              <a:t>Certiport</a:t>
            </a:r>
            <a:r>
              <a:rPr lang="en-US" dirty="0" smtClean="0">
                <a:solidFill>
                  <a:schemeClr val="tx1"/>
                </a:solidFill>
              </a:rPr>
              <a:t> was established in 1997</a:t>
            </a:r>
            <a:r>
              <a:rPr lang="en-US" b="1" dirty="0" smtClean="0">
                <a:solidFill>
                  <a:srgbClr val="C00000"/>
                </a:solidFill>
              </a:rPr>
              <a:t>***main goal is to validate fundamental computer skills and knowledge through performance-based testing.</a:t>
            </a:r>
          </a:p>
          <a:p>
            <a:pPr algn="l"/>
            <a:endParaRPr lang="en-US" b="1" dirty="0">
              <a:solidFill>
                <a:srgbClr val="C00000"/>
              </a:solidFill>
            </a:endParaRPr>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pPr algn="l"/>
            <a:r>
              <a:rPr lang="en-US" dirty="0" smtClean="0"/>
              <a:t>IC</a:t>
            </a:r>
            <a:r>
              <a:rPr lang="en-US" baseline="30000" dirty="0" smtClean="0"/>
              <a:t>3</a:t>
            </a:r>
            <a:r>
              <a:rPr lang="en-US" dirty="0" smtClean="0"/>
              <a:t> was created by </a:t>
            </a:r>
            <a:r>
              <a:rPr lang="en-US" dirty="0" err="1" smtClean="0">
                <a:hlinkClick r:id="rId2"/>
              </a:rPr>
              <a:t>Certiport</a:t>
            </a:r>
            <a:r>
              <a:rPr lang="en-US" dirty="0" smtClean="0">
                <a:hlinkClick r:id="rId2"/>
              </a:rPr>
              <a:t>, Inc.</a:t>
            </a:r>
            <a:r>
              <a:rPr lang="en-US" dirty="0" smtClean="0"/>
              <a:t> in 2000 to address the need for a globally recognized and accepted standard of basic computing knowledge to be considered fundamental to academic learning and a minimum requirement for employment in a typical office setting.</a:t>
            </a:r>
            <a:endParaRPr lang="en-US" dirty="0"/>
          </a:p>
        </p:txBody>
      </p:sp>
      <p:sp>
        <p:nvSpPr>
          <p:cNvPr id="3" name="Date Placeholder 2"/>
          <p:cNvSpPr>
            <a:spLocks noGrp="1"/>
          </p:cNvSpPr>
          <p:nvPr>
            <p:ph type="dt" sz="half" idx="10"/>
          </p:nvPr>
        </p:nvSpPr>
        <p:spPr/>
        <p:txBody>
          <a:bodyPr/>
          <a:lstStyle/>
          <a:p>
            <a:r>
              <a:rPr lang="en-US" smtClean="0"/>
              <a:t>9/11/2013</a:t>
            </a:r>
            <a:endParaRPr lang="en-US"/>
          </a:p>
        </p:txBody>
      </p:sp>
      <p:sp>
        <p:nvSpPr>
          <p:cNvPr id="4" name="Footer Placeholder 3"/>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normAutofit fontScale="85000" lnSpcReduction="20000"/>
          </a:bodyPr>
          <a:lstStyle/>
          <a:p>
            <a:pPr>
              <a:buNone/>
            </a:pPr>
            <a:r>
              <a:rPr lang="en-US" dirty="0" smtClean="0"/>
              <a:t>The IC³ certification is awarded to </a:t>
            </a:r>
            <a:r>
              <a:rPr lang="en-US" b="1" dirty="0" smtClean="0">
                <a:solidFill>
                  <a:srgbClr val="C00000"/>
                </a:solidFill>
              </a:rPr>
              <a:t>those individuals</a:t>
            </a:r>
            <a:r>
              <a:rPr lang="en-US" dirty="0" smtClean="0"/>
              <a:t> that take and are able to pass three separate exams, titled:</a:t>
            </a:r>
          </a:p>
          <a:p>
            <a:pPr>
              <a:buNone/>
            </a:pPr>
            <a:endParaRPr lang="en-US" dirty="0" smtClean="0"/>
          </a:p>
          <a:p>
            <a:pPr marL="514350" indent="-514350">
              <a:buFont typeface="+mj-lt"/>
              <a:buAutoNum type="arabicPeriod"/>
            </a:pPr>
            <a:r>
              <a:rPr lang="en-US" dirty="0" smtClean="0"/>
              <a:t>Computing Fundamentals </a:t>
            </a:r>
          </a:p>
          <a:p>
            <a:pPr marL="514350" indent="-514350">
              <a:buFont typeface="+mj-lt"/>
              <a:buAutoNum type="arabicPeriod"/>
            </a:pPr>
            <a:r>
              <a:rPr lang="en-US" dirty="0" smtClean="0"/>
              <a:t>Key Applications</a:t>
            </a:r>
          </a:p>
          <a:p>
            <a:pPr marL="514350" indent="-514350">
              <a:buFont typeface="+mj-lt"/>
              <a:buAutoNum type="arabicPeriod"/>
            </a:pPr>
            <a:r>
              <a:rPr lang="en-US" dirty="0" smtClean="0"/>
              <a:t>Living Online</a:t>
            </a:r>
          </a:p>
          <a:p>
            <a:pPr marL="514350" indent="-514350">
              <a:buFont typeface="+mj-lt"/>
              <a:buAutoNum type="arabicPeriod"/>
            </a:pPr>
            <a:endParaRPr lang="en-US" dirty="0" smtClean="0"/>
          </a:p>
          <a:p>
            <a:pPr>
              <a:buNone/>
            </a:pPr>
            <a:r>
              <a:rPr lang="en-US" dirty="0" smtClean="0"/>
              <a:t>Schools across America have integrated IC</a:t>
            </a:r>
            <a:r>
              <a:rPr lang="en-US" baseline="30000" dirty="0" smtClean="0"/>
              <a:t>3</a:t>
            </a:r>
            <a:r>
              <a:rPr lang="en-US" dirty="0" smtClean="0"/>
              <a:t> into their vocational-tech programs and high schools' tech education, providing students to become IC3 certified upon completion of three exams.</a:t>
            </a:r>
            <a:endParaRPr lang="en-US" dirty="0"/>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dirty="0"/>
          </a:p>
        </p:txBody>
      </p:sp>
      <p:sp>
        <p:nvSpPr>
          <p:cNvPr id="3" name="Content Placeholder 2"/>
          <p:cNvSpPr>
            <a:spLocks noGrp="1"/>
          </p:cNvSpPr>
          <p:nvPr>
            <p:ph idx="1"/>
          </p:nvPr>
        </p:nvSpPr>
        <p:spPr/>
        <p:txBody>
          <a:bodyPr/>
          <a:lstStyle/>
          <a:p>
            <a:r>
              <a:rPr lang="en-US" dirty="0" smtClean="0"/>
              <a:t>45 multiple choice, matching, and "hands on" performance-based questions</a:t>
            </a:r>
          </a:p>
          <a:p>
            <a:r>
              <a:rPr lang="en-US" dirty="0" smtClean="0"/>
              <a:t>Each exam also has a 45 minute time limit. However, the IC3-GS4 exams have raised the time limit on each section to 50 minutes.</a:t>
            </a:r>
          </a:p>
          <a:p>
            <a:endParaRPr lang="en-US" dirty="0"/>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Fundamentals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Computing Fundamentals" deals with hardware, software, and operating systems. The maximum score is 1000, the minimum passing requirement is 710 (650 for IC3-GS4).</a:t>
            </a:r>
          </a:p>
          <a:p>
            <a:r>
              <a:rPr lang="en-US" dirty="0" smtClean="0">
                <a:hlinkClick r:id="rId2" tooltip="Computer Hardware"/>
              </a:rPr>
              <a:t>Computer Hardware</a:t>
            </a:r>
            <a:r>
              <a:rPr lang="en-US" dirty="0" smtClean="0"/>
              <a:t> </a:t>
            </a:r>
          </a:p>
          <a:p>
            <a:pPr lvl="1"/>
            <a:r>
              <a:rPr lang="en-US" dirty="0" smtClean="0"/>
              <a:t>Identify types of computers, how they process information and how individual computers interact with other computing systems and devices.</a:t>
            </a:r>
          </a:p>
          <a:p>
            <a:pPr lvl="1"/>
            <a:r>
              <a:rPr lang="en-US" dirty="0" smtClean="0"/>
              <a:t>Identify the function of computer hardware components.</a:t>
            </a:r>
          </a:p>
          <a:p>
            <a:pPr lvl="1"/>
            <a:r>
              <a:rPr lang="en-US" dirty="0" smtClean="0"/>
              <a:t>Identify the factors that go into an individual or organizational decision on how to purchase computer equipment.</a:t>
            </a:r>
          </a:p>
          <a:p>
            <a:pPr lvl="1"/>
            <a:r>
              <a:rPr lang="en-US" dirty="0" smtClean="0"/>
              <a:t>Identify how to maintain computer equipment and solve common problems relating to computer hardware.</a:t>
            </a:r>
          </a:p>
          <a:p>
            <a:r>
              <a:rPr lang="en-US" dirty="0" smtClean="0">
                <a:hlinkClick r:id="rId3" tooltip="Software"/>
              </a:rPr>
              <a:t>Software</a:t>
            </a:r>
            <a:r>
              <a:rPr lang="en-US" dirty="0" smtClean="0"/>
              <a:t> </a:t>
            </a:r>
          </a:p>
          <a:p>
            <a:pPr lvl="1"/>
            <a:r>
              <a:rPr lang="en-US" dirty="0" smtClean="0"/>
              <a:t>Identify how hardware &amp; software work together to perform computing tasks and how software is developed and upgraded.</a:t>
            </a:r>
          </a:p>
          <a:p>
            <a:pPr lvl="1"/>
            <a:r>
              <a:rPr lang="en-US" dirty="0" smtClean="0"/>
              <a:t>Identify different types of software, general concepts relating to software categories, and the tasks to which each type of software is most suited or not suited.</a:t>
            </a:r>
          </a:p>
          <a:p>
            <a:pPr lvl="1"/>
            <a:r>
              <a:rPr lang="en-US" dirty="0" smtClean="0"/>
              <a:t>Identify fundamental concepts relating to database applications.</a:t>
            </a:r>
          </a:p>
          <a:p>
            <a:r>
              <a:rPr lang="en-US" dirty="0" smtClean="0"/>
              <a:t>Using an </a:t>
            </a:r>
            <a:r>
              <a:rPr lang="en-US" dirty="0" smtClean="0">
                <a:hlinkClick r:id="rId4" tooltip="Operating System"/>
              </a:rPr>
              <a:t>Operating System</a:t>
            </a:r>
            <a:r>
              <a:rPr lang="en-US" dirty="0" smtClean="0"/>
              <a:t> </a:t>
            </a:r>
          </a:p>
          <a:p>
            <a:pPr lvl="1"/>
            <a:r>
              <a:rPr lang="en-US" dirty="0" smtClean="0"/>
              <a:t>Identify what an operating system is and how it works, and solve common problems related to operating systems.</a:t>
            </a:r>
          </a:p>
          <a:p>
            <a:pPr lvl="1"/>
            <a:r>
              <a:rPr lang="en-US" dirty="0" smtClean="0"/>
              <a:t>Manipulate and control the Windows or Macintosh desktop, files, and systems.</a:t>
            </a:r>
          </a:p>
          <a:p>
            <a:pPr lvl="1"/>
            <a:r>
              <a:rPr lang="en-US" dirty="0" smtClean="0"/>
              <a:t>Identify how to change system settings, install, and remove software.</a:t>
            </a:r>
          </a:p>
          <a:p>
            <a:endParaRPr lang="en-US" dirty="0"/>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Applications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"Key Applications" covers generic program functions, as well as basic Microsoft Office functions (Word, Excel, Access, and PowerPoint). The maximum score is 1000, the minimum passing requirement is 750 (720 for IC3-GS4).</a:t>
            </a:r>
          </a:p>
          <a:p>
            <a:r>
              <a:rPr lang="en-US" dirty="0" smtClean="0"/>
              <a:t>Common Program Functions </a:t>
            </a:r>
          </a:p>
          <a:p>
            <a:pPr lvl="1"/>
            <a:r>
              <a:rPr lang="en-US" dirty="0" smtClean="0"/>
              <a:t>Be able to start and exit a Windows application and utilize sources of online help.</a:t>
            </a:r>
          </a:p>
          <a:p>
            <a:pPr lvl="1"/>
            <a:r>
              <a:rPr lang="en-US" dirty="0" smtClean="0"/>
              <a:t>Identify common on-screen elements of Windows applications, change application settings and manage files within an application.</a:t>
            </a:r>
          </a:p>
          <a:p>
            <a:pPr lvl="1"/>
            <a:r>
              <a:rPr lang="en-US" dirty="0" smtClean="0"/>
              <a:t>Perform common editing and formatting functions.</a:t>
            </a:r>
          </a:p>
          <a:p>
            <a:pPr lvl="1"/>
            <a:r>
              <a:rPr lang="en-US" dirty="0" smtClean="0"/>
              <a:t>Perform common printing functions.</a:t>
            </a:r>
          </a:p>
          <a:p>
            <a:r>
              <a:rPr lang="en-US" dirty="0" smtClean="0">
                <a:hlinkClick r:id="rId2" tooltip="Word Processing"/>
              </a:rPr>
              <a:t>Word Processing</a:t>
            </a:r>
            <a:r>
              <a:rPr lang="en-US" dirty="0" smtClean="0"/>
              <a:t> Functions </a:t>
            </a:r>
          </a:p>
          <a:p>
            <a:pPr lvl="1"/>
            <a:r>
              <a:rPr lang="en-US" dirty="0" smtClean="0"/>
              <a:t>Be able to format text and documents including the ability to use automatic formatting tools.</a:t>
            </a:r>
          </a:p>
          <a:p>
            <a:pPr lvl="1"/>
            <a:r>
              <a:rPr lang="en-US" dirty="0" smtClean="0"/>
              <a:t>Be able to insert, edit and format tables in a document.</a:t>
            </a:r>
          </a:p>
          <a:p>
            <a:r>
              <a:rPr lang="en-US" dirty="0" smtClean="0">
                <a:hlinkClick r:id="rId3" tooltip="Spreadsheet"/>
              </a:rPr>
              <a:t>Spreadsheet</a:t>
            </a:r>
            <a:r>
              <a:rPr lang="en-US" dirty="0" smtClean="0"/>
              <a:t> Functions </a:t>
            </a:r>
          </a:p>
          <a:p>
            <a:pPr lvl="1"/>
            <a:r>
              <a:rPr lang="en-US" dirty="0" smtClean="0"/>
              <a:t>Be able to modify worksheet data and structure and format data in a worksheet.</a:t>
            </a:r>
          </a:p>
          <a:p>
            <a:pPr lvl="1"/>
            <a:r>
              <a:rPr lang="en-US" dirty="0" smtClean="0"/>
              <a:t>Be able to sort data, manipulate data using formulas and functions and add and modify charts in a worksheet.</a:t>
            </a:r>
          </a:p>
          <a:p>
            <a:r>
              <a:rPr lang="en-US" dirty="0" smtClean="0">
                <a:hlinkClick r:id="rId4" tooltip="Presentation"/>
              </a:rPr>
              <a:t>Presentation</a:t>
            </a:r>
            <a:r>
              <a:rPr lang="en-US" dirty="0" smtClean="0"/>
              <a:t> </a:t>
            </a:r>
            <a:r>
              <a:rPr lang="en-US" dirty="0" smtClean="0">
                <a:hlinkClick r:id="rId5" tooltip="Software"/>
              </a:rPr>
              <a:t>Software</a:t>
            </a:r>
            <a:r>
              <a:rPr lang="en-US" dirty="0" smtClean="0"/>
              <a:t> Functions </a:t>
            </a:r>
          </a:p>
          <a:p>
            <a:pPr lvl="1"/>
            <a:r>
              <a:rPr lang="en-US" dirty="0" smtClean="0"/>
              <a:t>Be able to create and format simple presentations.</a:t>
            </a:r>
          </a:p>
          <a:p>
            <a:endParaRPr lang="en-US" dirty="0"/>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Online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“Living Online" deals with the Internet and networks, e-mail, web browsers, and the general impact of the Internet on society. The maximum score is 1000, with a minimum passing score of 660 (620 for IC3-GS4).</a:t>
            </a:r>
          </a:p>
          <a:p>
            <a:r>
              <a:rPr lang="en-US" dirty="0" smtClean="0">
                <a:hlinkClick r:id="rId2" tooltip="Computer networking"/>
              </a:rPr>
              <a:t>Networks</a:t>
            </a:r>
            <a:r>
              <a:rPr lang="en-US" dirty="0" smtClean="0"/>
              <a:t> and the </a:t>
            </a:r>
            <a:r>
              <a:rPr lang="en-US" dirty="0" smtClean="0">
                <a:hlinkClick r:id="rId3" tooltip="Internet"/>
              </a:rPr>
              <a:t>Internet</a:t>
            </a:r>
            <a:r>
              <a:rPr lang="en-US" dirty="0" smtClean="0"/>
              <a:t> </a:t>
            </a:r>
          </a:p>
          <a:p>
            <a:pPr lvl="1"/>
            <a:r>
              <a:rPr lang="en-US" dirty="0" smtClean="0"/>
              <a:t>Identify network fundamentals and the benefits and risks of network computing.</a:t>
            </a:r>
          </a:p>
          <a:p>
            <a:pPr lvl="1"/>
            <a:r>
              <a:rPr lang="en-US" dirty="0" smtClean="0"/>
              <a:t>Identify the relationship between computer networks, other communications networks (like the telephone network) and the Internet.</a:t>
            </a:r>
          </a:p>
          <a:p>
            <a:r>
              <a:rPr lang="en-US" dirty="0" smtClean="0">
                <a:hlinkClick r:id="rId4" tooltip="Electronic Mail"/>
              </a:rPr>
              <a:t>Electronic Mail</a:t>
            </a:r>
            <a:r>
              <a:rPr lang="en-US" dirty="0" smtClean="0"/>
              <a:t> </a:t>
            </a:r>
          </a:p>
          <a:p>
            <a:pPr lvl="1"/>
            <a:r>
              <a:rPr lang="en-US" dirty="0" smtClean="0"/>
              <a:t>Identify how electronic mail works.</a:t>
            </a:r>
          </a:p>
          <a:p>
            <a:pPr lvl="1"/>
            <a:r>
              <a:rPr lang="en-US" dirty="0" smtClean="0"/>
              <a:t>Identify how to use an electronic mail application.</a:t>
            </a:r>
          </a:p>
          <a:p>
            <a:pPr lvl="1"/>
            <a:r>
              <a:rPr lang="en-US" dirty="0" smtClean="0"/>
              <a:t>Identify the appropriate use of e-mail and e-mail-related "netiquette."</a:t>
            </a:r>
          </a:p>
          <a:p>
            <a:r>
              <a:rPr lang="en-US" dirty="0" smtClean="0">
                <a:hlinkClick r:id="rId5" tooltip="Using the Internet (page does not exist)"/>
              </a:rPr>
              <a:t>Using the Internet</a:t>
            </a:r>
            <a:r>
              <a:rPr lang="en-US" dirty="0" smtClean="0"/>
              <a:t> </a:t>
            </a:r>
          </a:p>
          <a:p>
            <a:pPr lvl="1"/>
            <a:r>
              <a:rPr lang="en-US" dirty="0" smtClean="0"/>
              <a:t>Identify the safe, appropriate, and ethical usage of the Internet and software.</a:t>
            </a:r>
          </a:p>
          <a:p>
            <a:endParaRPr lang="en-US" dirty="0"/>
          </a:p>
        </p:txBody>
      </p:sp>
      <p:sp>
        <p:nvSpPr>
          <p:cNvPr id="4" name="Date Placeholder 3"/>
          <p:cNvSpPr>
            <a:spLocks noGrp="1"/>
          </p:cNvSpPr>
          <p:nvPr>
            <p:ph type="dt" sz="half" idx="10"/>
          </p:nvPr>
        </p:nvSpPr>
        <p:spPr/>
        <p:txBody>
          <a:bodyPr/>
          <a:lstStyle/>
          <a:p>
            <a:r>
              <a:rPr lang="en-US" smtClean="0"/>
              <a:t>9/11/2013</a:t>
            </a:r>
            <a:endParaRPr lang="en-US"/>
          </a:p>
        </p:txBody>
      </p:sp>
      <p:sp>
        <p:nvSpPr>
          <p:cNvPr id="5" name="Footer Placeholder 4"/>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4754562"/>
          </a:xfrm>
        </p:spPr>
        <p:txBody>
          <a:bodyPr>
            <a:normAutofit/>
          </a:bodyPr>
          <a:lstStyle/>
          <a:p>
            <a:r>
              <a:rPr lang="en-US" sz="9600" dirty="0" smtClean="0"/>
              <a:t>ARE YOU READY</a:t>
            </a:r>
            <a:br>
              <a:rPr lang="en-US" sz="9600" dirty="0" smtClean="0"/>
            </a:br>
            <a:r>
              <a:rPr lang="en-US" sz="9600" dirty="0" smtClean="0"/>
              <a:t>Lets’ BECOME</a:t>
            </a:r>
            <a:br>
              <a:rPr lang="en-US" sz="9600" dirty="0" smtClean="0"/>
            </a:br>
            <a:r>
              <a:rPr lang="en-US" sz="9600" dirty="0" smtClean="0"/>
              <a:t>IC3 Certificated</a:t>
            </a:r>
            <a:endParaRPr lang="en-US" sz="9600" dirty="0"/>
          </a:p>
        </p:txBody>
      </p:sp>
      <p:sp>
        <p:nvSpPr>
          <p:cNvPr id="3" name="Date Placeholder 2"/>
          <p:cNvSpPr>
            <a:spLocks noGrp="1"/>
          </p:cNvSpPr>
          <p:nvPr>
            <p:ph type="dt" sz="half" idx="10"/>
          </p:nvPr>
        </p:nvSpPr>
        <p:spPr/>
        <p:txBody>
          <a:bodyPr/>
          <a:lstStyle/>
          <a:p>
            <a:r>
              <a:rPr lang="en-US" smtClean="0"/>
              <a:t>9/11/2013</a:t>
            </a:r>
            <a:endParaRPr lang="en-US"/>
          </a:p>
        </p:txBody>
      </p:sp>
      <p:sp>
        <p:nvSpPr>
          <p:cNvPr id="4" name="Footer Placeholder 3"/>
          <p:cNvSpPr>
            <a:spLocks noGrp="1"/>
          </p:cNvSpPr>
          <p:nvPr>
            <p:ph type="ftr" sz="quarter" idx="11"/>
          </p:nvPr>
        </p:nvSpPr>
        <p:spPr/>
        <p:txBody>
          <a:bodyPr/>
          <a:lstStyle/>
          <a:p>
            <a:r>
              <a:rPr lang="en-US" smtClean="0"/>
              <a:t>PROFESSOR SUMTER                                                                             PIP</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811</Words>
  <Application>Microsoft Office PowerPoint</Application>
  <PresentationFormat>On-screen Show (4:3)</PresentationFormat>
  <Paragraphs>73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What is IC3</vt:lpstr>
      <vt:lpstr>IC3 was created by Certiport, Inc. in 2000 to address the need for a globally recognized and accepted standard of basic computing knowledge to be considered fundamental to academic learning and a minimum requirement for employment in a typical office setting.</vt:lpstr>
      <vt:lpstr>Slide 3</vt:lpstr>
      <vt:lpstr>Overview</vt:lpstr>
      <vt:lpstr>Computing Fundamentals</vt:lpstr>
      <vt:lpstr>Key Applications</vt:lpstr>
      <vt:lpstr>Living Online</vt:lpstr>
      <vt:lpstr>ARE YOU READY Lets’ BECOME IC3 Certificated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IC3</dc:title>
  <dc:creator>ehsstudent</dc:creator>
  <cp:lastModifiedBy>ehsstudent</cp:lastModifiedBy>
  <cp:revision>3</cp:revision>
  <dcterms:created xsi:type="dcterms:W3CDTF">2013-09-11T14:38:12Z</dcterms:created>
  <dcterms:modified xsi:type="dcterms:W3CDTF">2013-09-11T15:03:28Z</dcterms:modified>
</cp:coreProperties>
</file>